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6" r:id="rId25"/>
    <p:sldId id="307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62"/>
    <p:restoredTop sz="87144"/>
  </p:normalViewPr>
  <p:slideViewPr>
    <p:cSldViewPr snapToGrid="0" snapToObjects="1">
      <p:cViewPr varScale="1">
        <p:scale>
          <a:sx n="134" d="100"/>
          <a:sy n="134" d="100"/>
        </p:scale>
        <p:origin x="100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81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51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411096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&lt;BADER ABDULLATIF M ALMUTLAQ&gt;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&lt;05/07/2024&gt;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4390D5-E245-D54E-1991-4D5806A415F7}"/>
              </a:ext>
            </a:extLst>
          </p:cNvPr>
          <p:cNvSpPr txBox="1"/>
          <p:nvPr/>
        </p:nvSpPr>
        <p:spPr>
          <a:xfrm>
            <a:off x="4066162" y="3443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were processed using Pandas and NumPy libraries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missing data were identified.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missing data were replaced with the mean of the data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Unnecessary columns were dropped from the data frame 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addition, some statistical information were gathered using Pandas methods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data wrangling related notebooks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(https://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/Bader-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Almutlaq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Rocket_Landing_Analysis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/blob/main/3_Data_Wrangling.ipynb)</a:t>
            </a:r>
            <a:endParaRPr lang="en-US" sz="2200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explore the data and visualize it multiple charts were used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to show the strength and correlation between the outcome of the landing and a specific feature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line chart to show the landing success over the years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EDA with the data visualization notebook,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(https://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/Bader-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Almutlaq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Rocket_Landing_Analysis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/blob/main/3_Data_Wrangling.ipynb)</a:t>
            </a:r>
            <a:endParaRPr lang="en-US" sz="22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8" y="1303505"/>
            <a:ext cx="10627878" cy="529184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 queries that have been used to explore the data: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/>
              <a:t>SELECT DISTINCT "</a:t>
            </a:r>
            <a:r>
              <a:rPr lang="en-US" sz="1200" dirty="0" err="1"/>
              <a:t>Launch_Site</a:t>
            </a:r>
            <a:r>
              <a:rPr lang="en-US" sz="1200" dirty="0"/>
              <a:t>" FROM SPACEXTABLE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/>
              <a:t>SELECT * FROM SPACEXTABLE WHERE "</a:t>
            </a:r>
            <a:r>
              <a:rPr lang="en-US" sz="1200" dirty="0" err="1"/>
              <a:t>Launch_Site</a:t>
            </a:r>
            <a:r>
              <a:rPr lang="en-US" sz="1200" dirty="0"/>
              <a:t>" LIKE "CCA%" LIMIT 5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b="1" dirty="0">
                <a:effectLst/>
              </a:rPr>
              <a:t>SELECT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SUM</a:t>
            </a:r>
            <a:r>
              <a:rPr lang="en-US" sz="1200" dirty="0">
                <a:effectLst/>
              </a:rPr>
              <a:t>("PAYLOAD_MASS__KG_") </a:t>
            </a:r>
            <a:r>
              <a:rPr lang="en-US" sz="1200" b="1" dirty="0">
                <a:effectLst/>
              </a:rPr>
              <a:t>AS</a:t>
            </a:r>
            <a:r>
              <a:rPr lang="en-US" sz="1200" dirty="0">
                <a:effectLst/>
              </a:rPr>
              <a:t> "Total Payload Mass"</a:t>
            </a:r>
            <a:r>
              <a:rPr lang="en-US" sz="1200" dirty="0"/>
              <a:t> </a:t>
            </a:r>
            <a:r>
              <a:rPr lang="en-US" sz="1200" b="1" dirty="0">
                <a:effectLst/>
              </a:rPr>
              <a:t>FROM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SPACEXTABLE </a:t>
            </a:r>
            <a:r>
              <a:rPr lang="en-US" sz="1200" b="1" dirty="0">
                <a:effectLst/>
              </a:rPr>
              <a:t>WHERE</a:t>
            </a:r>
            <a:r>
              <a:rPr lang="en-US" sz="1200" dirty="0">
                <a:effectLst/>
              </a:rPr>
              <a:t> "Customer" </a:t>
            </a:r>
            <a:r>
              <a:rPr lang="en-US" sz="1200" b="1" dirty="0">
                <a:effectLst/>
              </a:rPr>
              <a:t>==</a:t>
            </a:r>
            <a:r>
              <a:rPr lang="en-US" sz="1200" dirty="0">
                <a:effectLst/>
              </a:rPr>
              <a:t> "NASA (CRS)”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b="1" dirty="0">
                <a:effectLst/>
              </a:rPr>
              <a:t>SELECT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AVG</a:t>
            </a:r>
            <a:r>
              <a:rPr lang="en-US" sz="1200" dirty="0">
                <a:effectLst/>
              </a:rPr>
              <a:t>("PAYLOAD_MASS__KG_") </a:t>
            </a:r>
            <a:r>
              <a:rPr lang="en-US" sz="1200" b="1" dirty="0">
                <a:effectLst/>
              </a:rPr>
              <a:t>AS</a:t>
            </a:r>
            <a:r>
              <a:rPr lang="en-US" sz="1200" dirty="0">
                <a:effectLst/>
              </a:rPr>
              <a:t> "Average Payload Mass"</a:t>
            </a:r>
            <a:r>
              <a:rPr lang="en-US" sz="1200" dirty="0"/>
              <a:t> </a:t>
            </a:r>
            <a:r>
              <a:rPr lang="en-US" sz="1200" b="1" dirty="0">
                <a:effectLst/>
              </a:rPr>
              <a:t>FROM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SPACEXTABLE </a:t>
            </a:r>
            <a:r>
              <a:rPr lang="en-US" sz="1200" b="1" dirty="0">
                <a:effectLst/>
              </a:rPr>
              <a:t>WHERE</a:t>
            </a:r>
            <a:r>
              <a:rPr lang="en-US" sz="1200" dirty="0">
                <a:effectLst/>
              </a:rPr>
              <a:t> "</a:t>
            </a:r>
            <a:r>
              <a:rPr lang="en-US" sz="1200" dirty="0" err="1">
                <a:effectLst/>
              </a:rPr>
              <a:t>Booster_Version</a:t>
            </a:r>
            <a:r>
              <a:rPr lang="en-US" sz="1200" dirty="0">
                <a:effectLst/>
              </a:rPr>
              <a:t>" </a:t>
            </a:r>
            <a:r>
              <a:rPr lang="en-US" sz="1200" b="1" dirty="0">
                <a:effectLst/>
              </a:rPr>
              <a:t>LIKE</a:t>
            </a:r>
            <a:r>
              <a:rPr lang="en-US" sz="1200" dirty="0">
                <a:effectLst/>
              </a:rPr>
              <a:t> "F9 v1.1%”</a:t>
            </a:r>
            <a:endParaRPr lang="en-US" sz="1200" dirty="0">
              <a:solidFill>
                <a:schemeClr val="accent3">
                  <a:lumMod val="25000"/>
                </a:schemeClr>
              </a:solidFill>
              <a:effectLst/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b="1" dirty="0">
                <a:effectLst/>
              </a:rPr>
              <a:t>SELECT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MIN</a:t>
            </a:r>
            <a:r>
              <a:rPr lang="en-US" sz="1200" dirty="0">
                <a:effectLst/>
              </a:rPr>
              <a:t>("Date") </a:t>
            </a:r>
            <a:r>
              <a:rPr lang="en-US" sz="1200" b="1" dirty="0">
                <a:effectLst/>
              </a:rPr>
              <a:t>FROM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SPACEXTABLE </a:t>
            </a:r>
            <a:r>
              <a:rPr lang="en-US" sz="1200" b="1" dirty="0">
                <a:effectLst/>
              </a:rPr>
              <a:t>WHERE</a:t>
            </a:r>
            <a:r>
              <a:rPr lang="en-US" sz="1200" dirty="0">
                <a:effectLst/>
              </a:rPr>
              <a:t> "</a:t>
            </a:r>
            <a:r>
              <a:rPr lang="en-US" sz="1200" dirty="0" err="1">
                <a:effectLst/>
              </a:rPr>
              <a:t>Landing_Outcome</a:t>
            </a:r>
            <a:r>
              <a:rPr lang="en-US" sz="1200" dirty="0">
                <a:effectLst/>
              </a:rPr>
              <a:t>" </a:t>
            </a:r>
            <a:r>
              <a:rPr lang="en-US" sz="1200" b="1" dirty="0">
                <a:effectLst/>
              </a:rPr>
              <a:t>==</a:t>
            </a:r>
            <a:r>
              <a:rPr lang="en-US" sz="1200" dirty="0">
                <a:effectLst/>
              </a:rPr>
              <a:t> 'Success (ground pad)’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b="1" dirty="0">
                <a:effectLst/>
              </a:rPr>
              <a:t>SELECT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Booster_Version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FROM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SPACEXTABLE </a:t>
            </a:r>
            <a:r>
              <a:rPr lang="en-US" sz="1200" b="1" dirty="0">
                <a:effectLst/>
              </a:rPr>
              <a:t>WHERE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Landing_Outcome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==</a:t>
            </a:r>
            <a:r>
              <a:rPr lang="en-US" sz="1200" dirty="0">
                <a:effectLst/>
              </a:rPr>
              <a:t> "Success (drone ship)"</a:t>
            </a:r>
            <a:r>
              <a:rPr lang="en-US" sz="1200" dirty="0"/>
              <a:t> </a:t>
            </a:r>
            <a:r>
              <a:rPr lang="en-US" sz="1200" b="1" dirty="0">
                <a:effectLst/>
              </a:rPr>
              <a:t>AND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/>
              <a:t>PAYLOAD_MASS__KG_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&gt;</a:t>
            </a:r>
            <a:r>
              <a:rPr lang="en-US" sz="1200" dirty="0">
                <a:effectLst/>
              </a:rPr>
              <a:t> 4000 </a:t>
            </a:r>
            <a:r>
              <a:rPr lang="en-US" sz="1200" b="1" dirty="0">
                <a:effectLst/>
              </a:rPr>
              <a:t>AND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/>
              <a:t>PAYLOAD_MASS__KG_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&lt;</a:t>
            </a:r>
            <a:r>
              <a:rPr lang="en-US" sz="1200" dirty="0">
                <a:effectLst/>
              </a:rPr>
              <a:t>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b="1" dirty="0">
                <a:effectLst/>
              </a:rPr>
              <a:t>SELECT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Mission_Outcome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, </a:t>
            </a:r>
            <a:r>
              <a:rPr lang="en-US" sz="1200" b="1" dirty="0">
                <a:effectLst/>
              </a:rPr>
              <a:t>COUNT</a:t>
            </a:r>
            <a:r>
              <a:rPr lang="en-US" sz="1200" dirty="0">
                <a:effectLst/>
              </a:rPr>
              <a:t>(</a:t>
            </a:r>
            <a:r>
              <a:rPr lang="en-US" sz="1200" b="1" dirty="0">
                <a:effectLst/>
              </a:rPr>
              <a:t>*</a:t>
            </a:r>
            <a:r>
              <a:rPr lang="en-US" sz="1200" dirty="0">
                <a:effectLst/>
              </a:rPr>
              <a:t>) </a:t>
            </a:r>
            <a:r>
              <a:rPr lang="en-US" sz="1200" b="1" dirty="0">
                <a:effectLst/>
              </a:rPr>
              <a:t>AS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COUNT</a:t>
            </a:r>
            <a:r>
              <a:rPr lang="en-US" sz="1200" dirty="0"/>
              <a:t> </a:t>
            </a:r>
            <a:r>
              <a:rPr lang="en-US" sz="1200" b="1" dirty="0">
                <a:effectLst/>
              </a:rPr>
              <a:t>FROM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SPACEXTABLE </a:t>
            </a:r>
            <a:r>
              <a:rPr lang="en-US" sz="1200" b="1" dirty="0">
                <a:effectLst/>
              </a:rPr>
              <a:t>GROUP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BY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Mission_Outcome</a:t>
            </a:r>
            <a:r>
              <a:rPr lang="en-US" sz="1200" b="1" dirty="0">
                <a:effectLst/>
              </a:rPr>
              <a:t>`</a:t>
            </a:r>
            <a:endParaRPr lang="en-US" sz="1200" b="1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b="1" dirty="0">
                <a:effectLst/>
              </a:rPr>
              <a:t>SELECT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Booster_Version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FROM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SPACEXTABLE </a:t>
            </a:r>
            <a:r>
              <a:rPr lang="en-US" sz="1200" b="1" dirty="0">
                <a:effectLst/>
              </a:rPr>
              <a:t>WHERE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/>
              <a:t>PAYLOAD_MASS__KG_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==</a:t>
            </a:r>
            <a:r>
              <a:rPr lang="en-US" sz="1200" dirty="0">
                <a:effectLst/>
              </a:rPr>
              <a:t> (</a:t>
            </a:r>
            <a:r>
              <a:rPr lang="en-US" sz="1200" b="1" dirty="0">
                <a:effectLst/>
              </a:rPr>
              <a:t>SELECT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MAX</a:t>
            </a:r>
            <a:r>
              <a:rPr lang="en-US" sz="1200" dirty="0">
                <a:effectLst/>
              </a:rPr>
              <a:t>(</a:t>
            </a:r>
            <a:r>
              <a:rPr lang="en-US" sz="1200" b="1" dirty="0">
                <a:effectLst/>
              </a:rPr>
              <a:t>`</a:t>
            </a:r>
            <a:r>
              <a:rPr lang="en-US" sz="1200" dirty="0"/>
              <a:t>PAYLOAD_MASS__KG_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) </a:t>
            </a:r>
            <a:r>
              <a:rPr lang="en-US" sz="1200" b="1" dirty="0">
                <a:effectLst/>
              </a:rPr>
              <a:t>FROM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SPACEXTABLE</a:t>
            </a:r>
            <a:r>
              <a:rPr lang="en-US" sz="1200" dirty="0">
                <a:effectLst/>
              </a:rPr>
              <a:t>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b="1" dirty="0">
                <a:effectLst/>
              </a:rPr>
              <a:t>SELECT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SUBSTR</a:t>
            </a:r>
            <a:r>
              <a:rPr lang="en-US" sz="1200" dirty="0">
                <a:effectLst/>
              </a:rPr>
              <a:t>(</a:t>
            </a:r>
            <a:r>
              <a:rPr lang="en-US" sz="1200" b="1" dirty="0">
                <a:effectLst/>
              </a:rPr>
              <a:t>`</a:t>
            </a:r>
            <a:r>
              <a:rPr lang="en-US" sz="1200" dirty="0"/>
              <a:t>Date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, 6,2) </a:t>
            </a:r>
            <a:r>
              <a:rPr lang="en-US" sz="1200" b="1" dirty="0">
                <a:effectLst/>
              </a:rPr>
              <a:t>As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month</a:t>
            </a:r>
            <a:r>
              <a:rPr lang="en-US" sz="1200" dirty="0">
                <a:effectLst/>
              </a:rPr>
              <a:t>,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Landing_Outcome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,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Booster_Version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,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Launch_Site</a:t>
            </a:r>
            <a:r>
              <a:rPr lang="en-US" sz="1200" b="1" dirty="0">
                <a:effectLst/>
              </a:rPr>
              <a:t>`</a:t>
            </a:r>
            <a:r>
              <a:rPr lang="en-US" sz="1200" dirty="0"/>
              <a:t> </a:t>
            </a:r>
            <a:r>
              <a:rPr lang="en-US" sz="1200" b="1" dirty="0">
                <a:effectLst/>
              </a:rPr>
              <a:t>FROM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SPACEXTABLE </a:t>
            </a:r>
            <a:r>
              <a:rPr lang="en-US" sz="1200" b="1" dirty="0">
                <a:effectLst/>
              </a:rPr>
              <a:t>WHERE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SUBSTR</a:t>
            </a:r>
            <a:r>
              <a:rPr lang="en-US" sz="1200" dirty="0">
                <a:effectLst/>
              </a:rPr>
              <a:t>(</a:t>
            </a:r>
            <a:r>
              <a:rPr lang="en-US" sz="1200" b="1" dirty="0">
                <a:effectLst/>
              </a:rPr>
              <a:t>`</a:t>
            </a:r>
            <a:r>
              <a:rPr lang="en-US" sz="1200" dirty="0"/>
              <a:t>Date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,0,5) </a:t>
            </a:r>
            <a:r>
              <a:rPr lang="en-US" sz="1200" b="1" dirty="0">
                <a:effectLst/>
              </a:rPr>
              <a:t>==</a:t>
            </a:r>
            <a:r>
              <a:rPr lang="en-US" sz="1200" dirty="0">
                <a:effectLst/>
              </a:rPr>
              <a:t> '2015' </a:t>
            </a:r>
            <a:r>
              <a:rPr lang="en-US" sz="1200" b="1" dirty="0">
                <a:effectLst/>
              </a:rPr>
              <a:t>AND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Landing_Outcome</a:t>
            </a:r>
            <a:r>
              <a:rPr lang="en-US" sz="1200" b="1" dirty="0">
                <a:effectLst/>
              </a:rPr>
              <a:t>`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==</a:t>
            </a:r>
            <a:r>
              <a:rPr lang="en-US" sz="1200" dirty="0">
                <a:effectLst/>
              </a:rPr>
              <a:t> 'Failure (drone ship)’</a:t>
            </a:r>
            <a:endParaRPr lang="en-US" sz="1200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b="1" dirty="0">
                <a:effectLst/>
              </a:rPr>
              <a:t>SELECT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Landing_Outcome</a:t>
            </a:r>
            <a:r>
              <a:rPr lang="en-US" sz="1200" b="1" dirty="0" err="1">
                <a:effectLst/>
              </a:rPr>
              <a:t>`</a:t>
            </a:r>
            <a:r>
              <a:rPr lang="en-US" sz="1200" dirty="0" err="1">
                <a:effectLst/>
              </a:rPr>
              <a:t>,</a:t>
            </a:r>
            <a:r>
              <a:rPr lang="en-US" sz="1200" b="1" dirty="0" err="1">
                <a:effectLst/>
              </a:rPr>
              <a:t>COUNT</a:t>
            </a:r>
            <a:r>
              <a:rPr lang="en-US" sz="1200" dirty="0">
                <a:effectLst/>
              </a:rPr>
              <a:t>(</a:t>
            </a:r>
            <a:r>
              <a:rPr lang="en-US" sz="1200" b="1" dirty="0">
                <a:effectLst/>
              </a:rPr>
              <a:t>*</a:t>
            </a:r>
            <a:r>
              <a:rPr lang="en-US" sz="1200" dirty="0">
                <a:effectLst/>
              </a:rPr>
              <a:t>) </a:t>
            </a:r>
            <a:r>
              <a:rPr lang="en-US" sz="1200" b="1" dirty="0">
                <a:effectLst/>
              </a:rPr>
              <a:t>AS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`count`</a:t>
            </a:r>
            <a:r>
              <a:rPr lang="en-US" sz="1200" dirty="0"/>
              <a:t> </a:t>
            </a:r>
            <a:r>
              <a:rPr lang="en-US" sz="1200" b="1" dirty="0">
                <a:effectLst/>
              </a:rPr>
              <a:t>FROM</a:t>
            </a:r>
            <a:r>
              <a:rPr lang="en-US" sz="1200" dirty="0">
                <a:effectLst/>
              </a:rPr>
              <a:t> </a:t>
            </a:r>
            <a:r>
              <a:rPr lang="en-US" sz="1200" dirty="0"/>
              <a:t>SPACEXTABLE </a:t>
            </a:r>
            <a:r>
              <a:rPr lang="en-US" sz="1200" b="1" dirty="0">
                <a:effectLst/>
              </a:rPr>
              <a:t>GROUP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BY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</a:t>
            </a:r>
            <a:r>
              <a:rPr lang="en-US" sz="1200" dirty="0" err="1"/>
              <a:t>Landing_Outcome</a:t>
            </a:r>
            <a:r>
              <a:rPr lang="en-US" sz="1200" b="1" dirty="0">
                <a:effectLst/>
              </a:rPr>
              <a:t>`</a:t>
            </a:r>
            <a:r>
              <a:rPr lang="en-US" sz="1200" dirty="0"/>
              <a:t> </a:t>
            </a:r>
            <a:r>
              <a:rPr lang="en-US" sz="1200" b="1" dirty="0">
                <a:effectLst/>
              </a:rPr>
              <a:t>ORDER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BY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`count`</a:t>
            </a:r>
            <a:r>
              <a:rPr lang="en-US" sz="1200" dirty="0">
                <a:effectLst/>
              </a:rPr>
              <a:t> </a:t>
            </a:r>
            <a:r>
              <a:rPr lang="en-US" sz="1200" b="1" dirty="0">
                <a:effectLst/>
              </a:rPr>
              <a:t>DESC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EDA with SQL notebook, </a:t>
            </a:r>
            <a:r>
              <a:rPr lang="en-US" sz="2000" dirty="0">
                <a:solidFill>
                  <a:srgbClr val="1C7DDB"/>
                </a:solidFill>
                <a:latin typeface="Abadi" panose="020B0604020104020204" pitchFamily="34" charset="0"/>
              </a:rPr>
              <a:t>(https://</a:t>
            </a:r>
            <a:r>
              <a:rPr lang="en-US" sz="2000" dirty="0" err="1">
                <a:solidFill>
                  <a:srgbClr val="1C7DDB"/>
                </a:solidFill>
                <a:latin typeface="Abadi" panose="020B0604020104020204" pitchFamily="34" charset="0"/>
              </a:rPr>
              <a:t>github.com</a:t>
            </a:r>
            <a:r>
              <a:rPr lang="en-US" sz="2000" dirty="0">
                <a:solidFill>
                  <a:srgbClr val="1C7DDB"/>
                </a:solidFill>
                <a:latin typeface="Abadi" panose="020B0604020104020204" pitchFamily="34" charset="0"/>
              </a:rPr>
              <a:t>/Bader-</a:t>
            </a:r>
            <a:r>
              <a:rPr lang="en-US" sz="2000" dirty="0" err="1">
                <a:solidFill>
                  <a:srgbClr val="1C7DDB"/>
                </a:solidFill>
                <a:latin typeface="Abadi" panose="020B0604020104020204" pitchFamily="34" charset="0"/>
              </a:rPr>
              <a:t>Almutlaq</a:t>
            </a:r>
            <a:r>
              <a:rPr lang="en-US" sz="2000" dirty="0">
                <a:solidFill>
                  <a:srgbClr val="1C7DDB"/>
                </a:solidFill>
                <a:latin typeface="Abadi" panose="020B0604020104020204" pitchFamily="34" charset="0"/>
              </a:rPr>
              <a:t>/</a:t>
            </a:r>
            <a:r>
              <a:rPr lang="en-US" sz="2000" dirty="0" err="1">
                <a:solidFill>
                  <a:srgbClr val="1C7DDB"/>
                </a:solidFill>
                <a:latin typeface="Abadi" panose="020B0604020104020204" pitchFamily="34" charset="0"/>
              </a:rPr>
              <a:t>Rocket_Landing_Analysis</a:t>
            </a:r>
            <a:r>
              <a:rPr lang="en-US" sz="2000" dirty="0">
                <a:solidFill>
                  <a:srgbClr val="1C7DDB"/>
                </a:solidFill>
                <a:latin typeface="Abadi" panose="020B0604020104020204" pitchFamily="34" charset="0"/>
              </a:rPr>
              <a:t>/blob/main/4_EDA_SQL.ipynb)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Folium we created an interactive map to further visualize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launch site has been marked on the map using markers and clusters to gather them and adding pop-ups to the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circle was created around every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label that indicated if the launch was successful or not.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Distance to the closest coast, city, road, train track were calculated and marked on the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line was created to show the distance.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interactive map with Folium map, </a:t>
            </a: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(https://</a:t>
            </a:r>
            <a:r>
              <a:rPr lang="en-US" sz="1800" dirty="0" err="1">
                <a:solidFill>
                  <a:srgbClr val="1C7DDB"/>
                </a:solidFill>
                <a:latin typeface="Abadi" panose="020B0604020104020204" pitchFamily="34" charset="0"/>
              </a:rPr>
              <a:t>github.com</a:t>
            </a: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/Bader-</a:t>
            </a:r>
            <a:r>
              <a:rPr lang="en-US" sz="1800" dirty="0" err="1">
                <a:solidFill>
                  <a:srgbClr val="1C7DDB"/>
                </a:solidFill>
                <a:latin typeface="Abadi" panose="020B0604020104020204" pitchFamily="34" charset="0"/>
              </a:rPr>
              <a:t>Almutlaq</a:t>
            </a: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/</a:t>
            </a:r>
            <a:r>
              <a:rPr lang="en-US" sz="1800" dirty="0" err="1">
                <a:solidFill>
                  <a:srgbClr val="1C7DDB"/>
                </a:solidFill>
                <a:latin typeface="Abadi" panose="020B0604020104020204" pitchFamily="34" charset="0"/>
              </a:rPr>
              <a:t>Rocket_Landing_Analysis</a:t>
            </a: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/blob/main/6_Interactive_Map_Folium.ipynb)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was created in the dashboard to show the rate of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sucsess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all the site or in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was created to show the correlation between the payload mass and the success in all the sites or in a specific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plots help us understand if the launch site and the payload affect the success of the launch and we can identify which site has the most 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</a:t>
            </a:r>
            <a:r>
              <a:rPr lang="en-US" sz="2000" dirty="0">
                <a:solidFill>
                  <a:srgbClr val="1C7DDB"/>
                </a:solidFill>
                <a:latin typeface="Abadi" panose="020B0604020104020204" pitchFamily="34" charset="0"/>
              </a:rPr>
              <a:t>(https://</a:t>
            </a:r>
            <a:r>
              <a:rPr lang="en-US" sz="2000" dirty="0" err="1">
                <a:solidFill>
                  <a:srgbClr val="1C7DDB"/>
                </a:solidFill>
                <a:latin typeface="Abadi" panose="020B0604020104020204" pitchFamily="34" charset="0"/>
              </a:rPr>
              <a:t>github.com</a:t>
            </a:r>
            <a:r>
              <a:rPr lang="en-US" sz="2000" dirty="0">
                <a:solidFill>
                  <a:srgbClr val="1C7DDB"/>
                </a:solidFill>
                <a:latin typeface="Abadi" panose="020B0604020104020204" pitchFamily="34" charset="0"/>
              </a:rPr>
              <a:t>/Bader-</a:t>
            </a:r>
            <a:r>
              <a:rPr lang="en-US" sz="2000" dirty="0" err="1">
                <a:solidFill>
                  <a:srgbClr val="1C7DDB"/>
                </a:solidFill>
                <a:latin typeface="Abadi" panose="020B0604020104020204" pitchFamily="34" charset="0"/>
              </a:rPr>
              <a:t>Almutlaq</a:t>
            </a:r>
            <a:r>
              <a:rPr lang="en-US" sz="2000" dirty="0">
                <a:solidFill>
                  <a:srgbClr val="1C7DDB"/>
                </a:solidFill>
                <a:latin typeface="Abadi" panose="020B0604020104020204" pitchFamily="34" charset="0"/>
              </a:rPr>
              <a:t>/</a:t>
            </a:r>
            <a:r>
              <a:rPr lang="en-US" sz="2000" dirty="0" err="1">
                <a:solidFill>
                  <a:srgbClr val="1C7DDB"/>
                </a:solidFill>
                <a:latin typeface="Abadi" panose="020B0604020104020204" pitchFamily="34" charset="0"/>
              </a:rPr>
              <a:t>Rocket_Landing_Analysis</a:t>
            </a:r>
            <a:r>
              <a:rPr lang="en-US" sz="2000" dirty="0">
                <a:solidFill>
                  <a:srgbClr val="1C7DDB"/>
                </a:solidFill>
                <a:latin typeface="Abadi" panose="020B0604020104020204" pitchFamily="34" charset="0"/>
              </a:rPr>
              <a:t>/blob/main/7_Plotly_Dash_Dashboard.ipynb)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understanding and cleaning the data we developed classification models.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models were created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Sklearn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we used SVM, Classification Trees and Logistic Regression.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 search was used to find the best hyper parameters for each 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split to testing and training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models were evaluated by their accuracy.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heat map was created for the confusion matrix.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predictive analysis lab,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(https://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/Bader-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Almutlaq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Rocket_Landing_Analysis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/blob/main/8_Spacex_ML_Predections.ipynb)</a:t>
            </a:r>
            <a:endParaRPr lang="en-US" sz="22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36109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analysis, we found that the most related factors to the success of the landing are: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FlightNumber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'Orbit',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'Flights',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GridFins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'Reused', 'Legs',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LandingPad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'Block',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ReusedCount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'Serial’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was found by the use of scatter graphs to find the correlation between them and the success of the landing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View section 2 for the charts that were used.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 was developed using these features and LR preformed the best in predicting landing outcomes.</a:t>
            </a:r>
          </a:p>
          <a:p>
            <a:pPr lvl="1"/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4482035"/>
            <a:ext cx="6252800" cy="183731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see that different launch sites have different success rates. Also, we can see that higher flight numbers have higher success rate and.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graph of flight number&#10;&#10;Description automatically generated">
            <a:extLst>
              <a:ext uri="{FF2B5EF4-FFF2-40B4-BE49-F238E27FC236}">
                <a16:creationId xmlns:a16="http://schemas.microsoft.com/office/drawing/2014/main" id="{8E4D3C71-0CD8-C68A-4775-035692CEA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1296142"/>
            <a:ext cx="10641227" cy="316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4234730"/>
            <a:ext cx="5682746" cy="219248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that VAFB-SLC launch site there are no rockets launched for heavy payload mass(greater than 10000).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payloads have higher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succsess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rate.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 descr="A graph of a person with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AC7001C0-EA47-5CA5-0C0C-92D8FB3ED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297282"/>
            <a:ext cx="10687961" cy="287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371094" y="1161288"/>
            <a:ext cx="3438144" cy="12390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 Rate vs. Orbit Type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700" dirty="0"/>
              <a:t>We can see that SO orbit have 0 success rate.</a:t>
            </a:r>
          </a:p>
        </p:txBody>
      </p:sp>
      <p:pic>
        <p:nvPicPr>
          <p:cNvPr id="6" name="Picture 5" descr="A graph of blue bars&#10;&#10;Description automatically generated">
            <a:extLst>
              <a:ext uri="{FF2B5EF4-FFF2-40B4-BE49-F238E27FC236}">
                <a16:creationId xmlns:a16="http://schemas.microsoft.com/office/drawing/2014/main" id="{58EACB6C-F663-E3DB-CF77-A1994F266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842336"/>
            <a:ext cx="6922008" cy="527391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5688" y="6356350"/>
            <a:ext cx="212140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20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4364182"/>
            <a:ext cx="9937436" cy="2253673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that in the LEO orbit the Success appears related to the number of flights; on the other hand, there seems to be no relationship between flight number when in GTO orbit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graph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175B231D-E954-F4A6-3F41-67C5FB20C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14203"/>
            <a:ext cx="10687961" cy="282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4392963"/>
            <a:ext cx="8565836" cy="196191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heavy payloads the successful landing or positive landing rate are more for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Polar,LEO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ISS.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 for GTO we cannot distinguish this well as both positive landing rate and negative landing(unsuccessful mission) are both there here.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 Load Mass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white background with orange and blue dots&#10;&#10;Description automatically generated">
            <a:extLst>
              <a:ext uri="{FF2B5EF4-FFF2-40B4-BE49-F238E27FC236}">
                <a16:creationId xmlns:a16="http://schemas.microsoft.com/office/drawing/2014/main" id="{8142A41F-A053-D90B-70CE-236A17135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272863"/>
            <a:ext cx="10687961" cy="308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838201" y="643467"/>
            <a:ext cx="3888526" cy="18005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Success Yearly Trend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38201" y="2623382"/>
            <a:ext cx="3888528" cy="1138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can observe that the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sucess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rate since 2013 kept increasing till 2020</a:t>
            </a:r>
          </a:p>
        </p:txBody>
      </p:sp>
      <p:pic>
        <p:nvPicPr>
          <p:cNvPr id="6" name="Picture 5" descr="A line graph with numbers on it&#10;&#10;Description automatically generated">
            <a:extLst>
              <a:ext uri="{FF2B5EF4-FFF2-40B4-BE49-F238E27FC236}">
                <a16:creationId xmlns:a16="http://schemas.microsoft.com/office/drawing/2014/main" id="{6842D22B-8A2B-6EF5-EE7D-8D379A41A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218" y="1070265"/>
            <a:ext cx="5585246" cy="483177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23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600" b="1" dirty="0"/>
              <a:t>SELECT DISTINCT "</a:t>
            </a:r>
            <a:r>
              <a:rPr lang="en-US" sz="1600" b="1" dirty="0" err="1"/>
              <a:t>Launch_Site</a:t>
            </a:r>
            <a:r>
              <a:rPr lang="en-US" sz="1600" b="1" dirty="0"/>
              <a:t>" FROM SPACEXTABLE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This query retrieves all unique values from the column "</a:t>
            </a:r>
            <a:r>
              <a:rPr lang="en-US" sz="1600" dirty="0" err="1"/>
              <a:t>Launch_Site</a:t>
            </a:r>
            <a:r>
              <a:rPr lang="en-US" sz="1600" dirty="0"/>
              <a:t>" in the table SPACEXTABLE, ensuring each site is listed only once.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913546E7-049E-7593-B9BD-025FC2FAE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923" y="3311813"/>
            <a:ext cx="14859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600" b="1" dirty="0"/>
              <a:t>SELECT * FROM SPACEXTABLE WHERE "</a:t>
            </a:r>
            <a:r>
              <a:rPr lang="en-US" sz="1600" b="1" dirty="0" err="1"/>
              <a:t>Launch_Site</a:t>
            </a:r>
            <a:r>
              <a:rPr lang="en-US" sz="1600" b="1" dirty="0"/>
              <a:t>" LIKE "CCA%" LIMIT 5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This query selects all columns (*) from the table SPACEXTABLE where the "</a:t>
            </a:r>
            <a:r>
              <a:rPr lang="en-US" sz="1600" dirty="0" err="1"/>
              <a:t>Launch_Site</a:t>
            </a:r>
            <a:r>
              <a:rPr lang="en-US" sz="1600" dirty="0"/>
              <a:t>" starts with "CCA", limiting the result to 5 rows.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Result: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6F80E7B-CB5B-9B96-0043-31B66A6E9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506" y="3011544"/>
            <a:ext cx="7772400" cy="351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600" b="1" dirty="0"/>
              <a:t>SELECT SUM("PAYLOAD_MASS__KG_") AS "Total Payload Mass" FROM SPACEXTABLE WHERE "Customer" == "NASA (CRS)"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This calculates the sum of the "PAYLOAD_MASS__KG_" column for rows where the "Customer" is specifically "NASA (CRS)", aliasing the result as "Total Payload Mass".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 descr="A close up of a number&#10;&#10;Description automatically generated">
            <a:extLst>
              <a:ext uri="{FF2B5EF4-FFF2-40B4-BE49-F238E27FC236}">
                <a16:creationId xmlns:a16="http://schemas.microsoft.com/office/drawing/2014/main" id="{B31E9F85-BF0B-F3FA-69DE-935FA95909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01" y="3594894"/>
            <a:ext cx="1828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600" b="1" dirty="0"/>
              <a:t>SELECT AVG("PAYLOAD_MASS__KG_") AS "Average Payload Mass" FROM SPACEXTABLE WHERE "</a:t>
            </a:r>
            <a:r>
              <a:rPr lang="en-US" sz="1600" b="1" dirty="0" err="1"/>
              <a:t>Booster_Version</a:t>
            </a:r>
            <a:r>
              <a:rPr lang="en-US" sz="1600" b="1" dirty="0"/>
              <a:t>" LIKE "F9 v1.1%"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This computes the average (AVG) of the "PAYLOAD_MASS__KG_" column for rows where the "</a:t>
            </a:r>
            <a:r>
              <a:rPr lang="en-US" sz="1600" dirty="0" err="1"/>
              <a:t>Booster_Version</a:t>
            </a:r>
            <a:r>
              <a:rPr lang="en-US" sz="1600" dirty="0"/>
              <a:t>" starts with "F9 v1.1%", naming the result as "Average Payload Mass".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8" name="Picture 7" descr="A close-up of a number&#10;&#10;Description automatically generated">
            <a:extLst>
              <a:ext uri="{FF2B5EF4-FFF2-40B4-BE49-F238E27FC236}">
                <a16:creationId xmlns:a16="http://schemas.microsoft.com/office/drawing/2014/main" id="{0C80F65F-BB07-04F8-92EF-6939A65CD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541" y="3429000"/>
            <a:ext cx="20447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1600" b="1" dirty="0"/>
              <a:t>SELECT MIN("Date") FROM SPACEXTABLE WHERE "</a:t>
            </a:r>
            <a:r>
              <a:rPr lang="en-US" sz="1600" b="1" dirty="0" err="1"/>
              <a:t>Landing_Outcome</a:t>
            </a:r>
            <a:r>
              <a:rPr lang="en-US" sz="1600" b="1" dirty="0"/>
              <a:t>" == 'Success (ground pad)'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This retrieves the earliest (MIN) date from the "Date" column in SPACEXTABLE where the "</a:t>
            </a:r>
            <a:r>
              <a:rPr lang="en-US" sz="1600" dirty="0" err="1"/>
              <a:t>Landing_Outcome</a:t>
            </a:r>
            <a:r>
              <a:rPr lang="en-US" sz="1600" dirty="0"/>
              <a:t>" is specifically 'Success (ground pad)’.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 descr="A close up of a date&#10;&#10;Description automatically generated">
            <a:extLst>
              <a:ext uri="{FF2B5EF4-FFF2-40B4-BE49-F238E27FC236}">
                <a16:creationId xmlns:a16="http://schemas.microsoft.com/office/drawing/2014/main" id="{B96F123E-E616-C124-FA42-EF2C6EEAF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986" y="3241603"/>
            <a:ext cx="1765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1600" b="1" dirty="0"/>
              <a:t>SELECT </a:t>
            </a:r>
            <a:r>
              <a:rPr lang="en-US" sz="1600" b="1" dirty="0" err="1"/>
              <a:t>Booster_Version</a:t>
            </a:r>
            <a:r>
              <a:rPr lang="en-US" sz="1600" b="1" dirty="0"/>
              <a:t> FROM SPACEXTABLE WHERE </a:t>
            </a:r>
            <a:r>
              <a:rPr lang="en-US" sz="1600" b="1" dirty="0" err="1"/>
              <a:t>Landing_Outcome</a:t>
            </a:r>
            <a:r>
              <a:rPr lang="en-US" sz="1600" b="1" dirty="0"/>
              <a:t> == "Success (drone ship)" AND PAYLOAD_MASS__KG_ &gt; 4000 AND PAYLOAD_MASS__KG_ &lt; 6000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This query selects the "</a:t>
            </a:r>
            <a:r>
              <a:rPr lang="en-US" sz="1600" dirty="0" err="1"/>
              <a:t>Booster_Version</a:t>
            </a:r>
            <a:r>
              <a:rPr lang="en-US" sz="1600" dirty="0"/>
              <a:t>" from rows in SPACEXTABLE where the "</a:t>
            </a:r>
            <a:r>
              <a:rPr lang="en-US" sz="1600" dirty="0" err="1"/>
              <a:t>Landing_Outcome</a:t>
            </a:r>
            <a:r>
              <a:rPr lang="en-US" sz="1600" dirty="0"/>
              <a:t>" is 'Success (drone ship)' and the "PAYLOAD_MASS__KG_" is between 4000 and 6000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 descr="A screenshot of a phone&#10;&#10;Description automatically generated">
            <a:extLst>
              <a:ext uri="{FF2B5EF4-FFF2-40B4-BE49-F238E27FC236}">
                <a16:creationId xmlns:a16="http://schemas.microsoft.com/office/drawing/2014/main" id="{7FA40ADA-D9C0-A24A-DB25-3C0ACB15A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159" y="3429000"/>
            <a:ext cx="17653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877438"/>
            <a:ext cx="9070314" cy="4441912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is part of the IBM Data Science Capstone. The project aims to analyze Space X Falcon 9 first-stage landing data to understand the important features that make the landing successful and use it to develop a classification model to predict future landings.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Data were collected from the Space X API and web scraping.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then were cleaned and preprocessed to be ready for analysis using Pandas and NumPy.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was conducted to show relations in the data with SQL and Matplotlib.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Lastly, a classification model was developed to predict future landings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Findings: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analysis, we found that the most related factors to the success of the landing are: '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FlightNumber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'Orbit', '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'Flights', '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GridFins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'Reused', 'Legs', '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LandingPad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'Block', '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ReusedCount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'Serial’</a:t>
            </a:r>
          </a:p>
          <a:p>
            <a:pPr marL="0" indent="0" algn="just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600" b="1" dirty="0"/>
              <a:t>SELECT </a:t>
            </a:r>
            <a:r>
              <a:rPr lang="en-US" sz="1600" b="1" dirty="0" err="1"/>
              <a:t>Mission_Outcome</a:t>
            </a:r>
            <a:r>
              <a:rPr lang="en-US" sz="1600" b="1" dirty="0"/>
              <a:t>, COUNT(*) AS COUNT FROM SPACEXTABLE GROUP BY </a:t>
            </a:r>
            <a:r>
              <a:rPr lang="en-US" sz="1600" b="1" dirty="0" err="1"/>
              <a:t>Mission_Outcome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This groups rows in SPACEXTABLE by the "</a:t>
            </a:r>
            <a:r>
              <a:rPr lang="en-US" sz="1600" dirty="0" err="1"/>
              <a:t>Mission_Outcome</a:t>
            </a:r>
            <a:r>
              <a:rPr lang="en-US" sz="1600" dirty="0"/>
              <a:t>" column and counts the occurrences of each outcome, displaying the result alongside each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E532462D-8023-D372-EAA6-D005A2D1B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391" y="3274868"/>
            <a:ext cx="35306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600" b="1" dirty="0"/>
              <a:t>SELECT </a:t>
            </a:r>
            <a:r>
              <a:rPr lang="en-US" sz="1600" b="1" dirty="0" err="1"/>
              <a:t>Booster_Version</a:t>
            </a:r>
            <a:r>
              <a:rPr lang="en-US" sz="1600" b="1" dirty="0"/>
              <a:t> FROM SPACEXTABLE WHERE PAYLOAD_MASS__KG_ == (SELECT MAX(PAYLOAD_MASS__KG_) FROM SPACEXTABLE)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This retrieves the "</a:t>
            </a:r>
            <a:r>
              <a:rPr lang="en-US" sz="1600" dirty="0" err="1"/>
              <a:t>Booster_Version</a:t>
            </a:r>
            <a:r>
              <a:rPr lang="en-US" sz="1600" dirty="0"/>
              <a:t>" from SPACEXTABLE for rows where the "PAYLOAD_MASS__KG_" is equal to the maximum payload mass found in the entire SPACEXTABLE.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Result: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26E58721-2DD8-A289-346B-88D7DD415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221" y="2888673"/>
            <a:ext cx="1237934" cy="379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1800" b="1" dirty="0"/>
              <a:t>SELECT SUBSTR(Date, 6,2) As month, </a:t>
            </a:r>
            <a:r>
              <a:rPr lang="en-US" sz="1800" b="1" dirty="0" err="1"/>
              <a:t>Landing_Outcome</a:t>
            </a:r>
            <a:r>
              <a:rPr lang="en-US" sz="1800" b="1" dirty="0"/>
              <a:t>, </a:t>
            </a:r>
            <a:r>
              <a:rPr lang="en-US" sz="1800" b="1" dirty="0" err="1"/>
              <a:t>Booster_Version</a:t>
            </a:r>
            <a:r>
              <a:rPr lang="en-US" sz="1800" b="1" dirty="0"/>
              <a:t>, </a:t>
            </a:r>
            <a:r>
              <a:rPr lang="en-US" sz="1800" b="1" dirty="0" err="1"/>
              <a:t>Launch_Site</a:t>
            </a:r>
            <a:r>
              <a:rPr lang="en-US" sz="1800" b="1" dirty="0"/>
              <a:t> FROM SPACEXTABLE WHERE SUBSTR(Date,0,5) == '2015' AND </a:t>
            </a:r>
            <a:r>
              <a:rPr lang="en-US" sz="1800" b="1" dirty="0" err="1"/>
              <a:t>Landing_Outcome</a:t>
            </a:r>
            <a:r>
              <a:rPr lang="en-US" sz="1800" b="1" dirty="0"/>
              <a:t> == 'Failure (drone ship)'</a:t>
            </a: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This selects the month (extracted from the "Date" column), "</a:t>
            </a:r>
            <a:r>
              <a:rPr lang="en-US" sz="1800" dirty="0" err="1"/>
              <a:t>Landing_Outcome</a:t>
            </a:r>
            <a:r>
              <a:rPr lang="en-US" sz="1800" dirty="0"/>
              <a:t>", "</a:t>
            </a:r>
            <a:r>
              <a:rPr lang="en-US" sz="1800" dirty="0" err="1"/>
              <a:t>Booster_Version</a:t>
            </a:r>
            <a:r>
              <a:rPr lang="en-US" sz="1800" dirty="0"/>
              <a:t>", and "</a:t>
            </a:r>
            <a:r>
              <a:rPr lang="en-US" sz="1800" dirty="0" err="1"/>
              <a:t>Launch_Site</a:t>
            </a:r>
            <a:r>
              <a:rPr lang="en-US" sz="1800" dirty="0"/>
              <a:t>" columns from SPACEXTABLE for rows where the year part of "Date" is '2015' and the "</a:t>
            </a:r>
            <a:r>
              <a:rPr lang="en-US" sz="1800" dirty="0" err="1"/>
              <a:t>Landing_Outcome</a:t>
            </a:r>
            <a:r>
              <a:rPr lang="en-US" sz="1800" dirty="0"/>
              <a:t>" is specifically 'Failure (drone ship)’.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A04B246A-07A0-8BD0-A731-32D44B823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77" y="3801918"/>
            <a:ext cx="51689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1600" b="1" dirty="0"/>
              <a:t>SELECT </a:t>
            </a:r>
            <a:r>
              <a:rPr lang="en-US" sz="1600" b="1" dirty="0" err="1"/>
              <a:t>Landing_Outcome,COUNT</a:t>
            </a:r>
            <a:r>
              <a:rPr lang="en-US" sz="1600" b="1" dirty="0"/>
              <a:t>(*) AS count FROM SPACEXTABLE WHERE `Date` BETWEEN '2010-06-04' AND '2017-03-20' GROUP BY </a:t>
            </a:r>
            <a:r>
              <a:rPr lang="en-US" sz="1600" b="1" dirty="0" err="1"/>
              <a:t>Landing_Outcome</a:t>
            </a:r>
            <a:r>
              <a:rPr lang="en-US" sz="1600" b="1" dirty="0"/>
              <a:t> ORDER BY count DESC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This groups rows in SPACEXTABLE by the "</a:t>
            </a:r>
            <a:r>
              <a:rPr lang="en-US" sz="1600" dirty="0" err="1"/>
              <a:t>Landing_Outcome</a:t>
            </a:r>
            <a:r>
              <a:rPr lang="en-US" sz="1600" dirty="0"/>
              <a:t>" column, counts the occurrences of each outcome, and orders the results in descending order based on the count where the date of these outcomes between '2010-06-04' AND '2017-03-20’ 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D8ADCB2C-05E4-F143-A1D4-DEE9A733A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618" y="3653766"/>
            <a:ext cx="2541636" cy="296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pic>
        <p:nvPicPr>
          <p:cNvPr id="6" name="Content Placeholder 5" descr="A map of the united states&#10;&#10;Description automatically generated">
            <a:extLst>
              <a:ext uri="{FF2B5EF4-FFF2-40B4-BE49-F238E27FC236}">
                <a16:creationId xmlns:a16="http://schemas.microsoft.com/office/drawing/2014/main" id="{04F17708-D2D6-DF7B-7B40-4D1D4AD6BBF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34028" y="1087699"/>
            <a:ext cx="10723944" cy="47985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9F98E6-CF73-89E3-6FED-B2673F087A32}"/>
              </a:ext>
            </a:extLst>
          </p:cNvPr>
          <p:cNvSpPr txBox="1"/>
          <p:nvPr/>
        </p:nvSpPr>
        <p:spPr>
          <a:xfrm>
            <a:off x="770011" y="5990793"/>
            <a:ext cx="10036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None of these launch sites are very close to the Equator (which is at 0° latitude)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of these launch sites are indeed in very close proximity to the coast, either the Atlantic or Pacific Ocean.</a:t>
            </a:r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pic>
        <p:nvPicPr>
          <p:cNvPr id="15" name="Content Placeholder 14" descr="A map with a point in the center&#10;&#10;Description automatically generated">
            <a:extLst>
              <a:ext uri="{FF2B5EF4-FFF2-40B4-BE49-F238E27FC236}">
                <a16:creationId xmlns:a16="http://schemas.microsoft.com/office/drawing/2014/main" id="{42027F4D-85ED-1EBD-3994-F25C9052160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70011" y="1310398"/>
            <a:ext cx="4206270" cy="423720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Labels </a:t>
            </a:r>
          </a:p>
        </p:txBody>
      </p:sp>
      <p:pic>
        <p:nvPicPr>
          <p:cNvPr id="17" name="Picture 16" descr="A map with a point on it&#10;&#10;Description automatically generated">
            <a:extLst>
              <a:ext uri="{FF2B5EF4-FFF2-40B4-BE49-F238E27FC236}">
                <a16:creationId xmlns:a16="http://schemas.microsoft.com/office/drawing/2014/main" id="{91BF93B4-DBAA-B41F-5AD6-DBD51EC35C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363" y="1254651"/>
            <a:ext cx="4621037" cy="429295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4D3FF96-56C8-4CB8-E9CD-EAFE23648987}"/>
              </a:ext>
            </a:extLst>
          </p:cNvPr>
          <p:cNvSpPr txBox="1"/>
          <p:nvPr/>
        </p:nvSpPr>
        <p:spPr>
          <a:xfrm>
            <a:off x="983848" y="5867937"/>
            <a:ext cx="9410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From the color-labeled markers in marker clusters, you should be able to easily identify which launch sites have relatively high success rates.</a:t>
            </a:r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3408" y="992094"/>
            <a:ext cx="3616913" cy="2795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Site Proximities</a:t>
            </a:r>
          </a:p>
        </p:txBody>
      </p:sp>
      <p:pic>
        <p:nvPicPr>
          <p:cNvPr id="4" name="Picture 3" descr="A map with a circle&#10;&#10;Description automatically generated">
            <a:extLst>
              <a:ext uri="{FF2B5EF4-FFF2-40B4-BE49-F238E27FC236}">
                <a16:creationId xmlns:a16="http://schemas.microsoft.com/office/drawing/2014/main" id="{5E47CF67-01B5-1B35-83B8-7B98FF6B2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066" y="578738"/>
            <a:ext cx="5628019" cy="567054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0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37</a:t>
            </a:fld>
            <a:endParaRPr lang="en-US" sz="10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Launch Succusses Rate</a:t>
            </a: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F4459A-0C8B-9ED1-2CF7-4A714D6BA5DC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07815" y="1966293"/>
            <a:ext cx="10176368" cy="445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46698"/>
            <a:ext cx="9936283" cy="44788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400"/>
              </a:spcBef>
              <a:buNone/>
            </a:pPr>
            <a:r>
              <a:rPr lang="en-US" sz="16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context:</a:t>
            </a:r>
          </a:p>
          <a:p>
            <a:pPr algn="just"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SpaceX, a leader in aerospace manufacturing and space transport, has made significant advancements with its Falcon 9 rocket. The first stage of Falcon 9 is designed to be reusable, landing back on Earth after launching payloads into orbit.</a:t>
            </a:r>
          </a:p>
          <a:p>
            <a:pPr algn="just"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reusability of rockets is a key milestone in reducing the cost of space travel and making it more sustainable. Successful landings of the Falcon 9 first stage are crucial for SpaceX's mission to revolutionize space travel.</a:t>
            </a:r>
          </a:p>
          <a:p>
            <a:pPr algn="just"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is part of the IBM Data Science Capstone course on Coursera, aimed at leveraging data science techniques to analyze the landing outcomes of the SpaceX Falcon 9 first stage.</a:t>
            </a:r>
          </a:p>
          <a:p>
            <a:pPr marL="0" indent="0" algn="just">
              <a:spcBef>
                <a:spcPts val="1400"/>
              </a:spcBef>
              <a:buNone/>
            </a:pPr>
            <a:r>
              <a:rPr lang="en-US" sz="16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Questions:</a:t>
            </a:r>
          </a:p>
          <a:p>
            <a:pPr marL="0" indent="0" algn="just"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are the key factors that influence the success of the Falcon 9 first-stage landings?</a:t>
            </a:r>
          </a:p>
          <a:p>
            <a:pPr marL="0" indent="0" algn="just"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can we predict the success of future Falcon 9 first-stage landings using historical data?</a:t>
            </a:r>
          </a:p>
          <a:p>
            <a:pPr marL="0" indent="0" algn="just"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insights can be gained from the data to improve the reliability of future landings?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803E28F3-567B-A890-ABDE-750188CCCA4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33425" y="1945565"/>
            <a:ext cx="10552113" cy="411145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Most Successful Site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 Load vs Success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5525B44-F40B-7F85-F84B-24BF4E098B5A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38" y="2281124"/>
            <a:ext cx="10414000" cy="3440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Freeform: Shape 3080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838200" y="609600"/>
            <a:ext cx="3739341" cy="1330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Classification Accuracy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2366" y="2194102"/>
            <a:ext cx="3427001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We can see that LR has the highest accuracy while the other models are equal.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A29CF6-959C-123F-47FC-3B369D1FE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45457" y="1094222"/>
            <a:ext cx="6155141" cy="4693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43</a:t>
            </a:fld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5" name="Freeform: Shape 4104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838200" y="609600"/>
            <a:ext cx="3739341" cy="1330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Confusion Matrix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2366" y="2194102"/>
            <a:ext cx="3427001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algn="just">
              <a:spcBef>
                <a:spcPts val="1400"/>
              </a:spcBef>
            </a:pPr>
            <a:r>
              <a:rPr lang="en-US" sz="2000" dirty="0"/>
              <a:t>Examining the confusion matrix, we see that logistic regression can distinguish between the different classes. We see that the major problem is false positives.</a:t>
            </a:r>
          </a:p>
        </p:txBody>
      </p:sp>
      <p:pic>
        <p:nvPicPr>
          <p:cNvPr id="4098" name="Picture 2" descr="A diagram of different colored squares&#10;&#10;Description automatically generated">
            <a:extLst>
              <a:ext uri="{FF2B5EF4-FFF2-40B4-BE49-F238E27FC236}">
                <a16:creationId xmlns:a16="http://schemas.microsoft.com/office/drawing/2014/main" id="{474F2149-2C43-012D-1ED1-37592D573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45457" y="798806"/>
            <a:ext cx="6155141" cy="528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44</a:t>
            </a:fld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9450314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success depend on many features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Features that affect the success the most are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FlightNumber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'Orbit',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'Flights',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GridFins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'Reused', 'Legs',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LandingPad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'Block', '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ReusedCount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'Serial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are usually close to the coast and far from the cities.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best model for classification for this problem is LR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1136397" y="502021"/>
            <a:ext cx="4959603" cy="16429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Appendix</a:t>
            </a:r>
          </a:p>
        </p:txBody>
      </p:sp>
      <p:pic>
        <p:nvPicPr>
          <p:cNvPr id="3" name="Content Placeholder 2" descr="A screenshot of a computer&#10;&#10;Description automatically generated">
            <a:extLst>
              <a:ext uri="{FF2B5EF4-FFF2-40B4-BE49-F238E27FC236}">
                <a16:creationId xmlns:a16="http://schemas.microsoft.com/office/drawing/2014/main" id="{165CEFFC-99A4-4266-4033-09741C06BC6D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6680581" y="489118"/>
            <a:ext cx="4864744" cy="546600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100">
                <a:solidFill>
                  <a:srgbClr val="FFFFFF"/>
                </a:solidFill>
                <a:latin typeface="+mn-lt"/>
              </a:rPr>
              <a:pPr>
                <a:spcAft>
                  <a:spcPts val="600"/>
                </a:spcAft>
              </a:pPr>
              <a:t>46</a:t>
            </a:fld>
            <a:endParaRPr lang="en-US" sz="11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49421"/>
            <a:ext cx="10515600" cy="472754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were collected from the Space X API and web scraping.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Identify Data Sources: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from Wikipedia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Access and Retrieve Data: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API requests to gather data from SpaceX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Implement web scraping techniques using </a:t>
            </a:r>
            <a:r>
              <a:rPr lang="en-US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Storage and Management: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Store raw data in CSV files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Pandas for initial data inspection and storage in data frames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Flow chart showing the steps of data collection.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(https://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/Bader-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Almutlaq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Rocket_Landing_Analysis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/blob/main/1_Data_Collection.ipynb), 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 descr="A diagram of a process&#10;&#10;Description automatically generated">
            <a:extLst>
              <a:ext uri="{FF2B5EF4-FFF2-40B4-BE49-F238E27FC236}">
                <a16:creationId xmlns:a16="http://schemas.microsoft.com/office/drawing/2014/main" id="{C7A5EB89-F9A7-1FE1-52A4-1D3AA8E93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262" y="1792288"/>
            <a:ext cx="6119610" cy="443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is a flow chart for web scraping from Wikipedia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(https://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/Bader-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Almutlaq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Rocket_Landing_Analysis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/blob/main/2_Webscraping.ipynb)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Picture 6" descr="A diagram of a process&#10;&#10;Description automatically generated">
            <a:extLst>
              <a:ext uri="{FF2B5EF4-FFF2-40B4-BE49-F238E27FC236}">
                <a16:creationId xmlns:a16="http://schemas.microsoft.com/office/drawing/2014/main" id="{C52091ED-8630-8C56-CF2E-6BF9BB65E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262" y="1392499"/>
            <a:ext cx="5547710" cy="500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</TotalTime>
  <Words>2643</Words>
  <Application>Microsoft Macintosh PowerPoint</Application>
  <PresentationFormat>Widescreen</PresentationFormat>
  <Paragraphs>235</Paragraphs>
  <Slides>47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بدر المطلق ID 443100718</cp:lastModifiedBy>
  <cp:revision>205</cp:revision>
  <dcterms:created xsi:type="dcterms:W3CDTF">2021-04-29T18:58:34Z</dcterms:created>
  <dcterms:modified xsi:type="dcterms:W3CDTF">2024-07-05T21:13:25Z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